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6" r:id="rId12"/>
    <p:sldId id="267" r:id="rId13"/>
    <p:sldId id="274" r:id="rId14"/>
    <p:sldId id="275" r:id="rId15"/>
    <p:sldId id="268" r:id="rId16"/>
    <p:sldId id="277" r:id="rId17"/>
    <p:sldId id="279" r:id="rId18"/>
    <p:sldId id="270" r:id="rId19"/>
    <p:sldId id="280" r:id="rId20"/>
    <p:sldId id="282" r:id="rId21"/>
    <p:sldId id="281" r:id="rId22"/>
    <p:sldId id="283" r:id="rId23"/>
    <p:sldId id="284" r:id="rId24"/>
    <p:sldId id="269" r:id="rId25"/>
    <p:sldId id="285" r:id="rId26"/>
    <p:sldId id="287" r:id="rId27"/>
    <p:sldId id="288" r:id="rId28"/>
    <p:sldId id="273" r:id="rId29"/>
    <p:sldId id="278" r:id="rId30"/>
    <p:sldId id="291" r:id="rId31"/>
    <p:sldId id="276" r:id="rId32"/>
    <p:sldId id="290" r:id="rId33"/>
    <p:sldId id="28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1F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842" y="-6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A571F-63F6-4569-ABBA-8DD08F9DBC03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B17BD-4E95-4335-AC5F-6E263AEB1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57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A571F-63F6-4569-ABBA-8DD08F9DBC03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B17BD-4E95-4335-AC5F-6E263AEB1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611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A571F-63F6-4569-ABBA-8DD08F9DBC03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B17BD-4E95-4335-AC5F-6E263AEB1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12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A571F-63F6-4569-ABBA-8DD08F9DBC03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B17BD-4E95-4335-AC5F-6E263AEB1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327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A571F-63F6-4569-ABBA-8DD08F9DBC03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B17BD-4E95-4335-AC5F-6E263AEB1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030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A571F-63F6-4569-ABBA-8DD08F9DBC03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B17BD-4E95-4335-AC5F-6E263AEB1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63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A571F-63F6-4569-ABBA-8DD08F9DBC03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B17BD-4E95-4335-AC5F-6E263AEB1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54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A571F-63F6-4569-ABBA-8DD08F9DBC03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B17BD-4E95-4335-AC5F-6E263AEB1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08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A571F-63F6-4569-ABBA-8DD08F9DBC03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B17BD-4E95-4335-AC5F-6E263AEB1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8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A571F-63F6-4569-ABBA-8DD08F9DBC03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B17BD-4E95-4335-AC5F-6E263AEB1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585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A571F-63F6-4569-ABBA-8DD08F9DBC03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B17BD-4E95-4335-AC5F-6E263AEB1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408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A571F-63F6-4569-ABBA-8DD08F9DBC03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B17BD-4E95-4335-AC5F-6E263AEB1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93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microsoft.com/office/2007/relationships/hdphoto" Target="../media/hdphoto3.wdp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png"/><Relationship Id="rId7" Type="http://schemas.openxmlformats.org/officeDocument/2006/relationships/image" Target="file:///C:\Users\User\Desktop\media\image1.jpe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Relationship Id="rId9" Type="http://schemas.openxmlformats.org/officeDocument/2006/relationships/image" Target="file:///C:\Users\User\Desktop\media\image2.jpe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12" Type="http://schemas.microsoft.com/office/2007/relationships/hdphoto" Target="../media/hdphoto8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58.jpeg"/><Relationship Id="rId5" Type="http://schemas.openxmlformats.org/officeDocument/2006/relationships/image" Target="../media/image55.jpe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57.jpeg"/><Relationship Id="rId1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78.jpeg"/><Relationship Id="rId7" Type="http://schemas.openxmlformats.org/officeDocument/2006/relationships/image" Target="../media/image80.jpeg"/><Relationship Id="rId12" Type="http://schemas.microsoft.com/office/2007/relationships/hdphoto" Target="../media/hdphoto1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82.jpeg"/><Relationship Id="rId5" Type="http://schemas.openxmlformats.org/officeDocument/2006/relationships/image" Target="../media/image79.jpe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253550ac092be767481a10ed388c71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4" y="-26725"/>
            <a:ext cx="9146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7135" y="1844823"/>
            <a:ext cx="859536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noFill/>
                  <a:prstDash val="solid"/>
                </a:ln>
                <a:solidFill>
                  <a:srgbClr val="301FA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«Роль муниципальной методической службы</a:t>
            </a:r>
          </a:p>
          <a:p>
            <a:pPr algn="ctr"/>
            <a:r>
              <a:rPr lang="ru-RU" sz="3200" b="1" cap="none" spc="0" dirty="0" smtClean="0">
                <a:ln w="12700">
                  <a:noFill/>
                  <a:prstDash val="solid"/>
                </a:ln>
                <a:solidFill>
                  <a:srgbClr val="301FA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развитии профессиональной </a:t>
            </a:r>
          </a:p>
          <a:p>
            <a:pPr algn="ctr"/>
            <a:r>
              <a:rPr lang="ru-RU" sz="3200" b="1" dirty="0" smtClean="0">
                <a:ln w="12700">
                  <a:noFill/>
                  <a:prstDash val="solid"/>
                </a:ln>
                <a:solidFill>
                  <a:srgbClr val="301FA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компетентности педагога в области</a:t>
            </a:r>
          </a:p>
          <a:p>
            <a:pPr algn="ctr"/>
            <a:r>
              <a:rPr lang="ru-RU" sz="3200" b="1" dirty="0" smtClean="0">
                <a:ln w="12700">
                  <a:noFill/>
                  <a:prstDash val="solid"/>
                </a:ln>
                <a:solidFill>
                  <a:srgbClr val="301FA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духовно-нравственного развития</a:t>
            </a:r>
          </a:p>
          <a:p>
            <a:pPr algn="ctr"/>
            <a:r>
              <a:rPr lang="ru-RU" sz="3200" b="1" dirty="0" smtClean="0">
                <a:ln w="12700">
                  <a:noFill/>
                  <a:prstDash val="solid"/>
                </a:ln>
                <a:solidFill>
                  <a:srgbClr val="301FA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воспитания обучающихся</a:t>
            </a:r>
            <a:r>
              <a:rPr lang="ru-RU" sz="3200" b="1" cap="none" spc="0" dirty="0" smtClean="0">
                <a:ln w="12700">
                  <a:noFill/>
                  <a:prstDash val="solid"/>
                </a:ln>
                <a:solidFill>
                  <a:srgbClr val="301FA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cap="none" spc="0" dirty="0">
              <a:ln w="12700">
                <a:noFill/>
                <a:prstDash val="solid"/>
              </a:ln>
              <a:solidFill>
                <a:srgbClr val="301FA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9837" y="5517232"/>
            <a:ext cx="54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Л.Ю.Хитрая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руководитель 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 «Информационно-методический центр» городского округа Кинешма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68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160511" y="899586"/>
            <a:ext cx="4572000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компетентный педагог в области духовно-нравственного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просвещения 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7187728">
            <a:off x="1611157" y="3062254"/>
            <a:ext cx="1425994" cy="14325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6162719">
            <a:off x="2258168" y="3647178"/>
            <a:ext cx="2467168" cy="10966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4625388" flipV="1">
            <a:off x="3945888" y="3672783"/>
            <a:ext cx="2468061" cy="10767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3437394">
            <a:off x="5914987" y="3236320"/>
            <a:ext cx="1940725" cy="14448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61057" y="3861048"/>
            <a:ext cx="1656182" cy="8309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знает историю своего края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60511" y="5085184"/>
            <a:ext cx="1656182" cy="10772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Знает и понимает культуру нашего народа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851732" y="5083463"/>
            <a:ext cx="1656182" cy="13234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Владеет способами совместной деятельности и сотрудничества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948264" y="4279762"/>
            <a:ext cx="2016224" cy="15696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Владеет способом самовоспитания и самообразования, готов к профессиональному росту.</a:t>
            </a:r>
          </a:p>
        </p:txBody>
      </p:sp>
    </p:spTree>
    <p:extLst>
      <p:ext uri="{BB962C8B-B14F-4D97-AF65-F5344CB8AC3E}">
        <p14:creationId xmlns:p14="http://schemas.microsoft.com/office/powerpoint/2010/main" val="116997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3528" y="980728"/>
            <a:ext cx="8496944" cy="5844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Опорные методические площадки:</a:t>
            </a:r>
          </a:p>
          <a:p>
            <a:endParaRPr lang="ru-RU" sz="9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«Формирование гражданско-патриотической позиции и духовных качеств личности в воспитательной» системе современной школы» (2011г., МОУ СОШ №6);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ru-RU" sz="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«Духовно-нравственное воспитание младших школьников в условиях введения ФГОС НОО» (2011г., МОУ СОШ №2);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ru-RU" sz="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«Музейная педагогика в формировании духовно-нравственных ценностей детей» (2012г., МОУ СОШ №5);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ru-RU" sz="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«Школа профессионального самоопределения» (2012г., МОУ СОШ №16)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ru-RU" sz="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«Музей как средство гражданско-патриотического и творческого воспитания подрастающего поколения» (2013г., МОУ СОШ № 5) 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73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1520" y="162880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Фото площадок</a:t>
            </a:r>
            <a:endParaRPr lang="ru-RU" dirty="0"/>
          </a:p>
        </p:txBody>
      </p:sp>
      <p:pic>
        <p:nvPicPr>
          <p:cNvPr id="1027" name="Picture 3" descr="C:\Users\User\Desktop\Фото площадки\IMG_07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076" y="926730"/>
            <a:ext cx="3582809" cy="2687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 площадки\IMG_09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253" y="3789040"/>
            <a:ext cx="5105525" cy="2872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Фото площадки\Изображение 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22" y="830426"/>
            <a:ext cx="3711414" cy="2783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28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050" name="Picture 2" descr="C:\Users\User\Desktop\Фото площадки\опыт по хим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95" y="950390"/>
            <a:ext cx="3769064" cy="2795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 площадки\Изображение 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07" y="950390"/>
            <a:ext cx="3727945" cy="2795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 площадки\IMG_07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1"/>
          <a:stretch/>
        </p:blipFill>
        <p:spPr bwMode="auto">
          <a:xfrm>
            <a:off x="2458803" y="4149079"/>
            <a:ext cx="4514426" cy="2529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14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92" y="807121"/>
            <a:ext cx="2118306" cy="20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C:\Documents and Settings\Sveta\Рабочий стол\обложка.jpg"/>
          <p:cNvPicPr/>
          <p:nvPr/>
        </p:nvPicPr>
        <p:blipFill>
          <a:blip r:embed="rId4" cstate="print">
            <a:lum contrast="10000"/>
          </a:blip>
          <a:srcRect l="1804" b="51944"/>
          <a:stretch>
            <a:fillRect/>
          </a:stretch>
        </p:blipFill>
        <p:spPr bwMode="auto">
          <a:xfrm>
            <a:off x="2843808" y="807121"/>
            <a:ext cx="2136856" cy="199535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5"/>
          <a:srcRect l="36391" t="42457" r="35826" b="10052"/>
          <a:stretch>
            <a:fillRect/>
          </a:stretch>
        </p:blipFill>
        <p:spPr bwMode="auto">
          <a:xfrm>
            <a:off x="4283968" y="2914726"/>
            <a:ext cx="2016224" cy="185458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6"/>
          <a:srcRect l="65336" t="22219" r="6800" b="29961"/>
          <a:stretch>
            <a:fillRect/>
          </a:stretch>
        </p:blipFill>
        <p:spPr bwMode="auto">
          <a:xfrm>
            <a:off x="5652120" y="807121"/>
            <a:ext cx="2116755" cy="199454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Рисунок 13" descr="C:\Documents and Settings\Sveta\Рабочий стол\обложка.jpg"/>
          <p:cNvPicPr/>
          <p:nvPr/>
        </p:nvPicPr>
        <p:blipFill>
          <a:blip r:embed="rId7" cstate="print">
            <a:lum contrast="10000"/>
          </a:blip>
          <a:srcRect l="1587" t="51111" r="145" b="-57"/>
          <a:stretch>
            <a:fillRect/>
          </a:stretch>
        </p:blipFill>
        <p:spPr bwMode="auto">
          <a:xfrm>
            <a:off x="1514304" y="2929813"/>
            <a:ext cx="2026921" cy="182303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Рисунок 14" descr="C:\Documents and Settings\Sveta\Рабочий стол\блокада.jpg"/>
          <p:cNvPicPr/>
          <p:nvPr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>
            <a:off x="7020272" y="2939003"/>
            <a:ext cx="1874033" cy="171372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Рисунок 15" descr="C:\Documents and Settings\Sveta\Рабочий стол\сталинград.jpg"/>
          <p:cNvPicPr/>
          <p:nvPr/>
        </p:nvPicPr>
        <p:blipFill>
          <a:blip r:embed="rId9" cstate="print"/>
          <a:srcRect l="1482" r="286" b="973"/>
          <a:stretch>
            <a:fillRect/>
          </a:stretch>
        </p:blipFill>
        <p:spPr bwMode="auto">
          <a:xfrm rot="16200000">
            <a:off x="2752855" y="4422855"/>
            <a:ext cx="1767896" cy="2882134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7" name="Рисунок 16" descr="C:\Documents and Settings\Sveta\Рабочий стол\9 мая.jpg"/>
          <p:cNvPicPr/>
          <p:nvPr/>
        </p:nvPicPr>
        <p:blipFill>
          <a:blip r:embed="rId10" cstate="print">
            <a:lum contrast="10000"/>
          </a:blip>
          <a:srcRect/>
          <a:stretch>
            <a:fillRect/>
          </a:stretch>
        </p:blipFill>
        <p:spPr bwMode="auto">
          <a:xfrm>
            <a:off x="5812854" y="4913323"/>
            <a:ext cx="2414836" cy="1874037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671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16425" r="65652" b="7826"/>
          <a:stretch/>
        </p:blipFill>
        <p:spPr bwMode="auto">
          <a:xfrm>
            <a:off x="3699594" y="1426172"/>
            <a:ext cx="1744811" cy="245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15120" r="74239" b="24203"/>
          <a:stretch/>
        </p:blipFill>
        <p:spPr bwMode="auto">
          <a:xfrm>
            <a:off x="627077" y="1494365"/>
            <a:ext cx="1689349" cy="2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http://static.wixstatic.com/media/ef539b_903ae736ad2e4fe781f5872aa5f89134.jpg_srz_98_138_75_22_0.50_1.20_0.00_jpg_sr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26" y="4114873"/>
            <a:ext cx="1700022" cy="23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User\Desktop\media\image1.jpeg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051" y="1278235"/>
            <a:ext cx="1728192" cy="24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C:\Users\User\Desktop\media\image2.jpeg"/>
          <p:cNvPicPr>
            <a:picLocks noChangeAspect="1" noChangeArrowheads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04541"/>
            <a:ext cx="1670392" cy="240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2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6" t="14879" r="9565" b="34879"/>
          <a:stretch/>
        </p:blipFill>
        <p:spPr bwMode="auto">
          <a:xfrm>
            <a:off x="2412291" y="1630082"/>
            <a:ext cx="199822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" t="27246" r="63913" b="6473"/>
          <a:stretch/>
        </p:blipFill>
        <p:spPr bwMode="auto">
          <a:xfrm>
            <a:off x="179512" y="748561"/>
            <a:ext cx="2163587" cy="300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15120" r="73249" b="26522"/>
          <a:stretch/>
        </p:blipFill>
        <p:spPr bwMode="auto">
          <a:xfrm>
            <a:off x="4563684" y="2469133"/>
            <a:ext cx="2063536" cy="292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0" t="15314" r="7717" b="32705"/>
          <a:stretch/>
        </p:blipFill>
        <p:spPr bwMode="auto">
          <a:xfrm>
            <a:off x="6793598" y="3470670"/>
            <a:ext cx="2181540" cy="310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07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7170" name="Picture 2" descr="C:\Users\User\Desktop\Фото площадки\Новая папка\Изображение 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2880474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Фото площадки\Новая папка\Изображение 0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93633"/>
            <a:ext cx="2880473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Фото площадки\Новая папка\Изображение 0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152" y="4437112"/>
            <a:ext cx="2880320" cy="216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esktop\Фото площадки\Новая папка\Изображение 0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77081"/>
            <a:ext cx="2880475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\Desktop\Фото площадки\Новая папка\Изображение 06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77081"/>
            <a:ext cx="2736304" cy="2052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99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E:\Любовь Юрьевне\собрание Кубовой\Кубова\IMG_4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99784" y="1124744"/>
            <a:ext cx="1769168" cy="2653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Любовь Юрьевне\собрание Кубовой\Кубова\IMG_43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63" y="3809773"/>
            <a:ext cx="1836885" cy="2755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классич музыка\муз школа\IMG_9957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2" y="1026557"/>
            <a:ext cx="3230216" cy="2153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Nikolay\Рабочий стол\спорт\экскурсия в сдюшор\IMG_9478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3148" t="6731" r="6360"/>
          <a:stretch>
            <a:fillRect/>
          </a:stretch>
        </p:blipFill>
        <p:spPr bwMode="auto">
          <a:xfrm>
            <a:off x="2305441" y="2132856"/>
            <a:ext cx="2890664" cy="2151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Documents and Settings\Nikolay\Рабочий стол\спорт\экскурсия в сдюшор\IMG_9452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0080" t="1992"/>
          <a:stretch>
            <a:fillRect/>
          </a:stretch>
        </p:blipFill>
        <p:spPr bwMode="auto">
          <a:xfrm>
            <a:off x="4283968" y="3645024"/>
            <a:ext cx="2856892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 descr="G:\классич музыка\муз школа\IMG_9934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5919" t="16791"/>
          <a:stretch/>
        </p:blipFill>
        <p:spPr bwMode="auto">
          <a:xfrm>
            <a:off x="6266875" y="4617132"/>
            <a:ext cx="2733636" cy="2046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2565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0" name="Picture 4" descr="E:\карта\100_2677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 t="4484" r="5613"/>
          <a:stretch>
            <a:fillRect/>
          </a:stretch>
        </p:blipFill>
        <p:spPr bwMode="auto">
          <a:xfrm>
            <a:off x="3419872" y="1310130"/>
            <a:ext cx="5643759" cy="4283089"/>
          </a:xfrm>
          <a:prstGeom prst="roundRect">
            <a:avLst>
              <a:gd name="adj" fmla="val 16667"/>
            </a:avLst>
          </a:prstGeom>
          <a:ln>
            <a:solidFill>
              <a:srgbClr val="0000C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 descr="E:\карта\100_2674.JPG"/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</a:blip>
          <a:srcRect r="9388"/>
          <a:stretch>
            <a:fillRect/>
          </a:stretch>
        </p:blipFill>
        <p:spPr bwMode="auto">
          <a:xfrm>
            <a:off x="221623" y="1046558"/>
            <a:ext cx="2928958" cy="2424112"/>
          </a:xfrm>
          <a:prstGeom prst="roundRect">
            <a:avLst>
              <a:gd name="adj" fmla="val 16667"/>
            </a:avLst>
          </a:prstGeom>
          <a:ln>
            <a:solidFill>
              <a:srgbClr val="0000C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3" descr="E:\карта\100_2695.JPG"/>
          <p:cNvPicPr>
            <a:picLocks noChangeAspect="1" noChangeArrowheads="1"/>
          </p:cNvPicPr>
          <p:nvPr/>
        </p:nvPicPr>
        <p:blipFill>
          <a:blip r:embed="rId5" cstate="print">
            <a:lum bright="20000" contrast="10000"/>
          </a:blip>
          <a:srcRect l="24981" t="15104" r="7888" b="21173"/>
          <a:stretch>
            <a:fillRect/>
          </a:stretch>
        </p:blipFill>
        <p:spPr bwMode="auto">
          <a:xfrm>
            <a:off x="239346" y="3861048"/>
            <a:ext cx="3010602" cy="2143140"/>
          </a:xfrm>
          <a:prstGeom prst="roundRect">
            <a:avLst>
              <a:gd name="adj" fmla="val 16667"/>
            </a:avLst>
          </a:prstGeom>
          <a:ln>
            <a:solidFill>
              <a:srgbClr val="0000C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388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27748"/>
            <a:ext cx="3073524" cy="2305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" y="3631466"/>
            <a:ext cx="3073525" cy="2304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963" y="4077072"/>
            <a:ext cx="3073524" cy="2307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545" y="1196752"/>
            <a:ext cx="3048942" cy="2577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User\Desktop\фото кинешма\Кинешма\x_19995657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28800"/>
            <a:ext cx="3048942" cy="2288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97" y="4437112"/>
            <a:ext cx="3048942" cy="22867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91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3" name="Picture 2" descr="E:\карта\100_2705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 t="6747"/>
          <a:stretch>
            <a:fillRect/>
          </a:stretch>
        </p:blipFill>
        <p:spPr bwMode="auto">
          <a:xfrm>
            <a:off x="2598654" y="908720"/>
            <a:ext cx="3946692" cy="2760068"/>
          </a:xfrm>
          <a:prstGeom prst="roundRect">
            <a:avLst>
              <a:gd name="adj" fmla="val 16667"/>
            </a:avLst>
          </a:prstGeom>
          <a:ln>
            <a:solidFill>
              <a:srgbClr val="0000C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3" descr="E:\карта\100_2693.JPG"/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</a:blip>
          <a:srcRect/>
          <a:stretch>
            <a:fillRect/>
          </a:stretch>
        </p:blipFill>
        <p:spPr bwMode="auto">
          <a:xfrm>
            <a:off x="4948611" y="3933056"/>
            <a:ext cx="3648713" cy="2736304"/>
          </a:xfrm>
          <a:prstGeom prst="roundRect">
            <a:avLst>
              <a:gd name="adj" fmla="val 16667"/>
            </a:avLst>
          </a:prstGeom>
          <a:ln>
            <a:solidFill>
              <a:srgbClr val="0000C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5" descr="E:\карта\100_2698.JPG"/>
          <p:cNvPicPr>
            <a:picLocks noChangeAspect="1" noChangeArrowheads="1"/>
          </p:cNvPicPr>
          <p:nvPr/>
        </p:nvPicPr>
        <p:blipFill>
          <a:blip r:embed="rId5" cstate="print">
            <a:lum bright="20000" contrast="10000"/>
          </a:blip>
          <a:srcRect/>
          <a:stretch>
            <a:fillRect/>
          </a:stretch>
        </p:blipFill>
        <p:spPr bwMode="auto">
          <a:xfrm>
            <a:off x="629239" y="3933056"/>
            <a:ext cx="3648715" cy="2736305"/>
          </a:xfrm>
          <a:prstGeom prst="roundRect">
            <a:avLst>
              <a:gd name="adj" fmla="val 16667"/>
            </a:avLst>
          </a:prstGeom>
          <a:ln>
            <a:solidFill>
              <a:srgbClr val="0000C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2319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30623" y="1124744"/>
            <a:ext cx="72827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краеведческой компетентности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детей дошкольного возраста»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 descr="E:\Любовь Юрьевне\мини-музей\SDC143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92" y="2811710"/>
            <a:ext cx="3614916" cy="2711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Любовь Юрьевне\мини - музеи на группах\IMG_78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8" y="2834304"/>
            <a:ext cx="4032891" cy="2688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41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 l="17773" t="33692" r="50195" b="7714"/>
          <a:stretch>
            <a:fillRect/>
          </a:stretch>
        </p:blipFill>
        <p:spPr bwMode="auto">
          <a:xfrm>
            <a:off x="182550" y="980728"/>
            <a:ext cx="2040685" cy="298635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/>
          <a:srcRect l="18359" t="33887" r="51172" b="8984"/>
          <a:stretch>
            <a:fillRect/>
          </a:stretch>
        </p:blipFill>
        <p:spPr bwMode="auto">
          <a:xfrm>
            <a:off x="1074686" y="3673658"/>
            <a:ext cx="2095515" cy="314327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lum bright="20000" contrast="10000"/>
          </a:blip>
          <a:srcRect l="52930" t="20702" r="16015" b="21435"/>
          <a:stretch>
            <a:fillRect/>
          </a:stretch>
        </p:blipFill>
        <p:spPr bwMode="auto">
          <a:xfrm>
            <a:off x="6953572" y="858488"/>
            <a:ext cx="2014557" cy="300283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/>
          <a:srcRect l="17773" t="34619" r="51172" b="8252"/>
          <a:stretch>
            <a:fillRect/>
          </a:stretch>
        </p:blipFill>
        <p:spPr bwMode="auto">
          <a:xfrm>
            <a:off x="5837561" y="3621532"/>
            <a:ext cx="2155954" cy="31729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/>
          <a:srcRect l="52148" t="28565" r="15039" b="10644"/>
          <a:stretch>
            <a:fillRect/>
          </a:stretch>
        </p:blipFill>
        <p:spPr bwMode="auto">
          <a:xfrm>
            <a:off x="3170201" y="1428760"/>
            <a:ext cx="2699152" cy="4000528"/>
          </a:xfrm>
          <a:prstGeom prst="rect">
            <a:avLst/>
          </a:prstGeom>
          <a:noFill/>
          <a:ln w="3175">
            <a:solidFill>
              <a:srgbClr val="0070C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3495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5" name="Picture 10" descr="C:\Documents and Settings\Elena\Рабочий стол\музей в чемодане\IMG_4410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>
            <a:off x="283629" y="1052736"/>
            <a:ext cx="3132348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2" descr="C:\Documents and Settings\Elena\Рабочий стол\музей в чемодане\IMG_4387.JPG"/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</a:blip>
          <a:srcRect/>
          <a:stretch>
            <a:fillRect/>
          </a:stretch>
        </p:blipFill>
        <p:spPr bwMode="auto">
          <a:xfrm>
            <a:off x="3199795" y="2827356"/>
            <a:ext cx="2969528" cy="1979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8" descr="C:\Documents and Settings\Elena\Рабочий стол\музей в чемодане\IMG_4434.JPG"/>
          <p:cNvPicPr>
            <a:picLocks noChangeAspect="1" noChangeArrowheads="1"/>
          </p:cNvPicPr>
          <p:nvPr/>
        </p:nvPicPr>
        <p:blipFill>
          <a:blip r:embed="rId5" cstate="print">
            <a:lum bright="20000" contrast="10000"/>
          </a:blip>
          <a:srcRect/>
          <a:stretch>
            <a:fillRect/>
          </a:stretch>
        </p:blipFill>
        <p:spPr bwMode="auto">
          <a:xfrm>
            <a:off x="5750387" y="4518905"/>
            <a:ext cx="2926069" cy="1950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3" descr="C:\Documents and Settings\Elena\Рабочий стол\музей в чемодане\IMG_4388.JPG"/>
          <p:cNvPicPr>
            <a:picLocks noChangeAspect="1" noChangeArrowheads="1"/>
          </p:cNvPicPr>
          <p:nvPr/>
        </p:nvPicPr>
        <p:blipFill>
          <a:blip r:embed="rId6" cstate="print">
            <a:lum bright="20000" contrast="10000"/>
          </a:blip>
          <a:srcRect/>
          <a:stretch>
            <a:fillRect/>
          </a:stretch>
        </p:blipFill>
        <p:spPr bwMode="auto">
          <a:xfrm>
            <a:off x="283629" y="4653136"/>
            <a:ext cx="2952567" cy="1968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5" descr="C:\Documents and Settings\Elena\Рабочий стол\музей в чемодане\IMG_4405.JPG"/>
          <p:cNvPicPr>
            <a:picLocks noChangeAspect="1" noChangeArrowheads="1"/>
          </p:cNvPicPr>
          <p:nvPr/>
        </p:nvPicPr>
        <p:blipFill>
          <a:blip r:embed="rId7" cstate="print">
            <a:lum bright="20000" contrast="10000"/>
          </a:blip>
          <a:srcRect/>
          <a:stretch>
            <a:fillRect/>
          </a:stretch>
        </p:blipFill>
        <p:spPr bwMode="auto">
          <a:xfrm>
            <a:off x="5940152" y="1074785"/>
            <a:ext cx="3007352" cy="2004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5451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G:\IMG_585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7149"/>
          <a:stretch/>
        </p:blipFill>
        <p:spPr bwMode="auto">
          <a:xfrm>
            <a:off x="611560" y="3711824"/>
            <a:ext cx="2190404" cy="3052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 descr="G:\IMG_58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32238" y="1219236"/>
            <a:ext cx="2096545" cy="3144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C:\Users\МДОУ 22\Desktop\городская конференция январь 2014\фото духовно нравственное воспитание\презентация\IMG_42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528" y="1328999"/>
            <a:ext cx="3385010" cy="2235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Picture 4" descr="E:\Любовь Юрьевне\мини-музей\SDC1439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08920"/>
            <a:ext cx="3201354" cy="2401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Любовь Юрьевне\родник духовности\батюшкины сказки\DSCN646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55637"/>
            <a:ext cx="3026668" cy="2270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74639" y="711679"/>
            <a:ext cx="7282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«Родник духовности»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54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3" name="Рисунок 12"/>
          <p:cNvPicPr/>
          <p:nvPr/>
        </p:nvPicPr>
        <p:blipFill>
          <a:blip r:embed="rId3" cstate="print"/>
          <a:srcRect t="2062" b="7216"/>
          <a:stretch>
            <a:fillRect/>
          </a:stretch>
        </p:blipFill>
        <p:spPr bwMode="auto">
          <a:xfrm>
            <a:off x="6719700" y="906418"/>
            <a:ext cx="2327275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/>
          <p:nvPr/>
        </p:nvPicPr>
        <p:blipFill>
          <a:blip r:embed="rId4"/>
          <a:srcRect b="10394"/>
          <a:stretch>
            <a:fillRect/>
          </a:stretch>
        </p:blipFill>
        <p:spPr bwMode="auto">
          <a:xfrm>
            <a:off x="2428695" y="1789827"/>
            <a:ext cx="2106930" cy="2527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 descr="C:\Documents and Settings\Elena\Рабочий стол\Музеи в Брощюру январь 2014\лИЦЕЙ\Наш музей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616" y="4540776"/>
            <a:ext cx="3039219" cy="2193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/>
          <p:nvPr/>
        </p:nvPicPr>
        <p:blipFill rotWithShape="1">
          <a:blip r:embed="rId6" cstate="print">
            <a:extLst/>
          </a:blip>
          <a:srcRect l="32099" b="13000"/>
          <a:stretch/>
        </p:blipFill>
        <p:spPr>
          <a:xfrm>
            <a:off x="221902" y="996013"/>
            <a:ext cx="2361877" cy="2335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C:\Documents and Settings\Elena\Рабочий стол\Музеи в Брощюру январь 2014\СОШ №18  музеи в буклет\музей А.М.Василевского\музей Василевского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39952" y="3274831"/>
            <a:ext cx="2687315" cy="2182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C:\Documents and Settings\Elena\Рабочий стол\Конференция  30.01.2014\СОШ № 1\IMG_1764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9793" y="4663153"/>
            <a:ext cx="2780120" cy="2071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6098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" t="22484" r="43235" b="20261"/>
          <a:stretch/>
        </p:blipFill>
        <p:spPr bwMode="auto">
          <a:xfrm>
            <a:off x="767959" y="1237104"/>
            <a:ext cx="7651086" cy="492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99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1" name="Picture 5" descr="F:\Праздник Рождества\DSC0964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10" y="1484784"/>
            <a:ext cx="2448272" cy="1836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098141" y="719423"/>
            <a:ext cx="7282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«Духовная культура Кинешмы»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F:\Праздник Рождества\DSC0966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9753" y="2573517"/>
            <a:ext cx="2346263" cy="1759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1405" y="4365104"/>
            <a:ext cx="3291797" cy="2175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536483"/>
            <a:ext cx="3275857" cy="2066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467544" y="6355480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Segoe Print" pitchFamily="2" charset="0"/>
              </a:rPr>
              <a:t>Успенский собор</a:t>
            </a:r>
            <a:endParaRPr lang="ru-RU" b="1" dirty="0">
              <a:latin typeface="Segoe Print" pitchFamily="2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2060" y="1424056"/>
            <a:ext cx="3630420" cy="2292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5284231" y="3451126"/>
            <a:ext cx="3581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latin typeface="Segoe Print" pitchFamily="2" charset="0"/>
              </a:rPr>
              <a:t>Крестовоздвиженский</a:t>
            </a:r>
            <a:r>
              <a:rPr lang="ru-RU" b="1" dirty="0" smtClean="0">
                <a:latin typeface="Segoe Print" pitchFamily="2" charset="0"/>
              </a:rPr>
              <a:t> храм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6940" y="6404603"/>
            <a:ext cx="5000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latin typeface="Segoe Print" pitchFamily="2" charset="0"/>
              </a:rPr>
              <a:t>Щелыково</a:t>
            </a:r>
            <a:r>
              <a:rPr lang="ru-RU" sz="1600" b="1" dirty="0" smtClean="0">
                <a:latin typeface="Segoe Print" pitchFamily="2" charset="0"/>
              </a:rPr>
              <a:t> - музей-усадьба Островского</a:t>
            </a:r>
            <a:endParaRPr lang="ru-RU" sz="1600" b="1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35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" name="Picture 6" descr="D:\Documents and Settings\Катя\Рабочий стол\проект\для Н.Р\IMG_24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925" y="4196823"/>
            <a:ext cx="3566774" cy="2675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C:\катя\фото\1 класс школа 5\Фото 15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176" y="1262781"/>
            <a:ext cx="3627527" cy="2720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D:\Documents and Settings\Катя\Рабочий стол\проект\для Н.Р\IMG_24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612890" cy="2708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98141" y="719423"/>
            <a:ext cx="7282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«Театр и дети»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56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74639" y="908720"/>
            <a:ext cx="7282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«Методическое объединение учителей ОРКСЭ»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s://portal.iv-edu.ru/dep/mouokin/Commondocs/555555.JPG&amp;AuthResend1908BC2350124b5095AB75012FA405B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87"/>
          <a:stretch/>
        </p:blipFill>
        <p:spPr bwMode="auto">
          <a:xfrm>
            <a:off x="457200" y="1556792"/>
            <a:ext cx="3294909" cy="2446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Documents and Settings\Катя\Рабочий стол\семинар по орксэ\IMG_24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524" y="1617510"/>
            <a:ext cx="3180923" cy="2385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Documents and Settings\Катя\Рабочий стол\семинар по орксэ\DSC016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163266"/>
            <a:ext cx="3298031" cy="2474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80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68" y="1268760"/>
            <a:ext cx="2918098" cy="1955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76" y="1597193"/>
            <a:ext cx="2838648" cy="2129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830" y="2237691"/>
            <a:ext cx="3264024" cy="1994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r="5566"/>
          <a:stretch/>
        </p:blipFill>
        <p:spPr bwMode="auto">
          <a:xfrm>
            <a:off x="2120986" y="4437111"/>
            <a:ext cx="3444537" cy="2028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48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098141" y="719423"/>
            <a:ext cx="7282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«Школьное содружество»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Сергей\Desktop\патриотизм фото\Изображение 26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2709" y="4149080"/>
            <a:ext cx="4294020" cy="2605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Содержимое 3" descr="DSC0006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418" y="1340768"/>
            <a:ext cx="3726583" cy="2692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09310"/>
            <a:ext cx="3590401" cy="2692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3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8194" name="Picture 2" descr="C:\Users\User\Documents\Фото\конференция кл.руководителей  2 апреля 2014 года\DSCN05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9" t="15629" r="6547"/>
          <a:stretch/>
        </p:blipFill>
        <p:spPr bwMode="auto">
          <a:xfrm>
            <a:off x="539552" y="1139642"/>
            <a:ext cx="3810129" cy="2771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ocuments\Фото\конференция кл.руководителей  2 апреля 2014 года\DSCN05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" t="26318" r="7493"/>
          <a:stretch/>
        </p:blipFill>
        <p:spPr bwMode="auto">
          <a:xfrm>
            <a:off x="4690287" y="4052702"/>
            <a:ext cx="4231522" cy="2699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1" r="4925"/>
          <a:stretch/>
        </p:blipFill>
        <p:spPr bwMode="auto">
          <a:xfrm>
            <a:off x="235741" y="4077072"/>
            <a:ext cx="4270880" cy="2650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2"/>
          <a:stretch/>
        </p:blipFill>
        <p:spPr bwMode="auto">
          <a:xfrm>
            <a:off x="4758805" y="1124744"/>
            <a:ext cx="4180065" cy="2709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62700" y="620688"/>
            <a:ext cx="7282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«Педагогические чтения»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62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9" name="Picture 5" descr="C:\Users\User\Desktop\28_02_14%2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597" y="1917993"/>
            <a:ext cx="6325430" cy="3858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74639" y="908720"/>
            <a:ext cx="7282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«Литературное краеведение»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42437" y="1556792"/>
            <a:ext cx="72827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301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</a:t>
            </a:r>
          </a:p>
          <a:p>
            <a:pPr algn="ctr"/>
            <a:r>
              <a:rPr lang="ru-RU" sz="6600" b="1" i="1" dirty="0" smtClean="0">
                <a:solidFill>
                  <a:srgbClr val="301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</a:p>
          <a:p>
            <a:pPr algn="ctr"/>
            <a:r>
              <a:rPr lang="ru-RU" sz="6600" b="1" i="1" dirty="0" smtClean="0">
                <a:solidFill>
                  <a:srgbClr val="301F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endParaRPr lang="ru-RU" sz="6600" dirty="0" smtClean="0">
              <a:solidFill>
                <a:srgbClr val="301F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0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102" name="Picture 6" descr="C:\Users\User\Desktop\фото кинешма\kr_vet_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8" t="10177" r="24422" b="23930"/>
          <a:stretch/>
        </p:blipFill>
        <p:spPr bwMode="auto">
          <a:xfrm>
            <a:off x="179512" y="908720"/>
            <a:ext cx="3583217" cy="2417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фото кинешма\04025_20060802_0735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07" y="3580720"/>
            <a:ext cx="2304256" cy="3069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esktop\фото кинешма\iCAN870J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164" y="927264"/>
            <a:ext cx="2278444" cy="3106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124" y="2480748"/>
            <a:ext cx="3384376" cy="2363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User\Desktop\фото кинешма\1770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403" y="4293096"/>
            <a:ext cx="3567273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03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123" name="Picture 3" descr="C:\Users\User\Desktop\фото кинешма\getImageCA6VTW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83" y="836712"/>
            <a:ext cx="3894457" cy="5859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88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152" name="Picture 8" descr="C:\Users\User\Desktop\фреймы\PIC\viz_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4" y="971778"/>
            <a:ext cx="2724894" cy="2043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фреймы\PIC\viz_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82146"/>
            <a:ext cx="2868927" cy="2017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User\Desktop\фреймы\PIC\1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44" y="3265462"/>
            <a:ext cx="2481354" cy="1794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User\Desktop\фреймы\PIC\13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1"/>
          <a:stretch/>
        </p:blipFill>
        <p:spPr bwMode="auto">
          <a:xfrm>
            <a:off x="1741438" y="4393551"/>
            <a:ext cx="2800652" cy="1619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C:\Users\User\Desktop\фреймы\PIC\9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789" y="4870784"/>
            <a:ext cx="2520280" cy="1680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фото кинешма\srednyaya-obscheobrazovatelnaya-shkola-4-imeni-furmanova-0001005801-preview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90"/>
          <a:stretch/>
        </p:blipFill>
        <p:spPr bwMode="auto">
          <a:xfrm>
            <a:off x="4578248" y="1993613"/>
            <a:ext cx="2677929" cy="1769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:\Users\User\Desktop\фреймы\PIC\viz_1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26" y="2878158"/>
            <a:ext cx="2857500" cy="196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32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67544" y="980728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Информационно-методический центр</a:t>
            </a: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 координационно-методическое и информационно-методическое сопровождение педагогического процесса, совместную организационно-методическую работу по обучению педагогических кадров.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630" y="3140968"/>
            <a:ext cx="8146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«Модель методического сопровождения взаимодействия образовательных учреждений города»</a:t>
            </a: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(Воспитательный аспект)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62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67544" y="1196752"/>
            <a:ext cx="8424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Приоритетная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методической службы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развития педагогических кадров через расширение методических услуг и форм взаимодействия участников образовательного процесса в области духовно-нравственного развития и воспитания обучающихся.</a:t>
            </a:r>
          </a:p>
        </p:txBody>
      </p:sp>
    </p:spTree>
    <p:extLst>
      <p:ext uri="{BB962C8B-B14F-4D97-AF65-F5344CB8AC3E}">
        <p14:creationId xmlns:p14="http://schemas.microsoft.com/office/powerpoint/2010/main" val="209270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30" y="0"/>
            <a:ext cx="765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Образовательные чтения Центрального федерального округа</a:t>
            </a:r>
          </a:p>
          <a:p>
            <a:pPr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cap="none" spc="0" dirty="0" smtClean="0">
                <a:ln w="12700">
                  <a:noFill/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cap="none" spc="0" dirty="0">
              <a:ln w="12700">
                <a:noFill/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711679"/>
            <a:ext cx="6336704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0300" y="1052735"/>
            <a:ext cx="835292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повышения профессионального уровня педагогов:</a:t>
            </a:r>
          </a:p>
          <a:p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Семинар-практикум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Дискуссия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Деловая игра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проектов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за «круглым столом»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чтения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Научно-практические конференции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Фестивали</a:t>
            </a:r>
          </a:p>
          <a:p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58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567</Words>
  <Application>Microsoft Office PowerPoint</Application>
  <PresentationFormat>Экран (4:3)</PresentationFormat>
  <Paragraphs>124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36</cp:revision>
  <dcterms:created xsi:type="dcterms:W3CDTF">2014-09-19T10:35:48Z</dcterms:created>
  <dcterms:modified xsi:type="dcterms:W3CDTF">2014-09-22T07:34:15Z</dcterms:modified>
</cp:coreProperties>
</file>